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8" r:id="rId14"/>
    <p:sldId id="269" r:id="rId15"/>
    <p:sldId id="270" r:id="rId16"/>
    <p:sldId id="271" r:id="rId17"/>
    <p:sldId id="272" r:id="rId18"/>
    <p:sldId id="273" r:id="rId19"/>
    <p:sldId id="279" r:id="rId20"/>
    <p:sldId id="280"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FC0F3-EE79-4B24-8A56-7D5FD53B5CA7}" type="datetimeFigureOut">
              <a:rPr lang="en-US" smtClean="0"/>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26B62-421C-4B8A-BEA1-52CC122FF81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D7996-B2BB-4A2D-B994-09AEB98DC0EF}" type="slidenum">
              <a:rPr lang="en-US"/>
              <a:pPr/>
              <a:t>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5A8E8-A9B5-4833-BF04-6001F8BB0D05}" type="slidenum">
              <a:rPr lang="en-US"/>
              <a:pPr/>
              <a:t>11</a:t>
            </a:fld>
            <a:endParaRPr lang="en-US"/>
          </a:p>
        </p:txBody>
      </p:sp>
      <p:sp>
        <p:nvSpPr>
          <p:cNvPr id="145410" name="Rectangle 1026"/>
          <p:cNvSpPr>
            <a:spLocks noGrp="1" noRot="1" noChangeAspect="1" noChangeArrowheads="1" noTextEdit="1"/>
          </p:cNvSpPr>
          <p:nvPr>
            <p:ph type="sldImg"/>
          </p:nvPr>
        </p:nvSpPr>
        <p:spPr>
          <a:ln/>
        </p:spPr>
      </p:sp>
      <p:sp>
        <p:nvSpPr>
          <p:cNvPr id="1454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94C8B-2127-47C9-BA46-F05DB03CBB19}" type="slidenum">
              <a:rPr lang="en-US"/>
              <a:pPr/>
              <a:t>12</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D46B7-50BA-4F7B-8C43-D0568A4087A8}" type="slidenum">
              <a:rPr lang="en-US"/>
              <a:pPr/>
              <a:t>14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06475-1D05-41EA-A496-0F6A994F5166}" type="slidenum">
              <a:rPr lang="en-US"/>
              <a:pPr/>
              <a:t>15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3BCF6-C73D-4182-BC60-F967FAF01B2A}" type="slidenum">
              <a:rPr lang="en-US"/>
              <a:pPr/>
              <a:t>16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57893-45F5-425B-B35B-245A5196BC28}" type="slidenum">
              <a:rPr lang="en-US"/>
              <a:pPr/>
              <a:t>17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F273-FBBA-4BB7-AF0D-75A36721188D}" type="slidenum">
              <a:rPr lang="en-US"/>
              <a:pPr/>
              <a:t>18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F1A84-F167-4A07-8F88-E5E389C22334}" type="slidenum">
              <a:rPr lang="en-US"/>
              <a:pPr/>
              <a:t>19</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3B27A-DDE6-4C19-A3DD-8A6A7C79B9ED}" type="slidenum">
              <a:rPr lang="en-US"/>
              <a:pPr/>
              <a:t>20</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F9809-EB2D-40E3-9745-76659BCE6484}" type="slidenum">
              <a:rPr lang="en-US"/>
              <a:pPr/>
              <a:t>21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306E8-A803-4BE8-B27C-19212182708C}" type="slidenum">
              <a:rPr lang="en-US"/>
              <a:pPr/>
              <a:t>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CE7A9-4381-4BA9-A401-33151D33A217}" type="slidenum">
              <a:rPr lang="en-US"/>
              <a:pPr/>
              <a:t>4</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9AA47-1E94-4E36-8ADB-0E1EBADEC92E}" type="slidenum">
              <a:rPr lang="en-US"/>
              <a:pPr/>
              <a:t>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A955-4FAC-457F-ACC9-667A62A8AC74}" type="slidenum">
              <a:rPr lang="en-US"/>
              <a:pPr/>
              <a:t>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5D24C-9D56-428C-BE43-527917F67DBC}" type="slidenum">
              <a:rPr lang="en-US"/>
              <a:pPr/>
              <a:t>7</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3B33E-194B-4318-A608-BCB50A1F3E06}"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D0AC0-0820-4257-965B-CFDBC45EF922}" type="slidenum">
              <a:rPr lang="en-US"/>
              <a:pPr/>
              <a:t>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0507E-8A61-4510-9866-0CF43F60EC2E}" type="slidenum">
              <a:rPr lang="en-US"/>
              <a:pPr/>
              <a:t>10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B91D6-5438-4605-8D43-AB944033EFB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91D6-5438-4605-8D43-AB944033EFB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91D6-5438-4605-8D43-AB944033EFB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4039B50-3F4D-41B7-950A-841B4C80445E}"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1550FE-F8A8-4AF7-AC9D-1213B2372746}" type="slidenum">
              <a:rPr lang="en-US"/>
              <a:pPr/>
              <a:t>‹#›</a:t>
            </a:fld>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478EFD3-A4D0-4D78-B5AA-BF15D5DC9A4C}" type="slidenum">
              <a:rPr lang="en-US"/>
              <a:pPr/>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51A56BB-87F2-47F1-AFDF-5532B5E8AB21}" type="slidenum">
              <a:rPr lang="en-US"/>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4AF7B22-DF27-4DDE-9B39-92600A6EFC7C}" type="slidenum">
              <a:rPr lang="en-US"/>
              <a:pPr/>
              <a:t>‹#›</a:t>
            </a:fld>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62BCAB9-F9C5-46FC-86B4-90E8520CD735}"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91D6-5438-4605-8D43-AB944033EFB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B91D6-5438-4605-8D43-AB944033EFB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B91D6-5438-4605-8D43-AB944033EFB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B91D6-5438-4605-8D43-AB944033EFB8}"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B91D6-5438-4605-8D43-AB944033EFB8}"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91D6-5438-4605-8D43-AB944033EFB8}"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B91D6-5438-4605-8D43-AB944033EFB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B91D6-5438-4605-8D43-AB944033EFB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BFA1-CD7F-4AFD-A9BB-20F62EF788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B91D6-5438-4605-8D43-AB944033EFB8}" type="datetimeFigureOut">
              <a:rPr lang="en-US" smtClean="0"/>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EBFA1-CD7F-4AFD-A9BB-20F62EF788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Sections 11.6-11.8</a:t>
            </a:r>
            <a:endParaRPr lang="en-US" dirty="0"/>
          </a:p>
        </p:txBody>
      </p:sp>
      <p:sp>
        <p:nvSpPr>
          <p:cNvPr id="3" name="Subtitle 2"/>
          <p:cNvSpPr>
            <a:spLocks noGrp="1"/>
          </p:cNvSpPr>
          <p:nvPr>
            <p:ph type="subTitle" idx="1"/>
          </p:nvPr>
        </p:nvSpPr>
        <p:spPr/>
        <p:txBody>
          <a:bodyPr>
            <a:normAutofit/>
          </a:bodyPr>
          <a:lstStyle/>
          <a:p>
            <a:r>
              <a:rPr lang="en-US" sz="4000" b="1" dirty="0" smtClean="0">
                <a:solidFill>
                  <a:srgbClr val="0070C0"/>
                </a:solidFill>
              </a:rPr>
              <a:t>Phase Diagrams, Structures of Solids, Bonding in Solids</a:t>
            </a:r>
            <a:endParaRPr lang="en-US" sz="40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28600"/>
            <a:ext cx="9144000" cy="1143000"/>
          </a:xfrm>
        </p:spPr>
        <p:txBody>
          <a:bodyPr/>
          <a:lstStyle/>
          <a:p>
            <a:r>
              <a:rPr lang="en-US"/>
              <a:t>Phase Diagram of Carbon Dioxide</a:t>
            </a:r>
          </a:p>
        </p:txBody>
      </p:sp>
      <p:sp>
        <p:nvSpPr>
          <p:cNvPr id="89091" name="Rectangle 3"/>
          <p:cNvSpPr>
            <a:spLocks noGrp="1" noChangeArrowheads="1"/>
          </p:cNvSpPr>
          <p:nvPr>
            <p:ph type="body" sz="half" idx="1"/>
          </p:nvPr>
        </p:nvSpPr>
        <p:spPr/>
        <p:txBody>
          <a:bodyPr/>
          <a:lstStyle/>
          <a:p>
            <a:pPr>
              <a:buFontTx/>
              <a:buNone/>
            </a:pPr>
            <a:r>
              <a:rPr lang="en-US" sz="2800"/>
              <a:t>	Carbon dioxide cannot exist in the liquid state at pressures below 5.11 atm; CO</a:t>
            </a:r>
            <a:r>
              <a:rPr lang="en-US" sz="2800" baseline="-25000"/>
              <a:t>2</a:t>
            </a:r>
            <a:r>
              <a:rPr lang="en-US" sz="2800"/>
              <a:t> sublimes at normal pressures.</a:t>
            </a:r>
          </a:p>
        </p:txBody>
      </p:sp>
      <p:pic>
        <p:nvPicPr>
          <p:cNvPr id="89095" name="Picture 7" descr="11_27"/>
          <p:cNvPicPr>
            <a:picLocks noGrp="1" noChangeAspect="1" noChangeArrowheads="1"/>
          </p:cNvPicPr>
          <p:nvPr>
            <p:ph sz="half" idx="2"/>
          </p:nvPr>
        </p:nvPicPr>
        <p:blipFill>
          <a:blip r:embed="rId3" cstate="print"/>
          <a:srcRect l="49437" b="13004"/>
          <a:stretch>
            <a:fillRect/>
          </a:stretch>
        </p:blipFill>
        <p:spPr>
          <a:xfrm>
            <a:off x="5029200" y="1835150"/>
            <a:ext cx="3351213" cy="3186113"/>
          </a:xfr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title"/>
          </p:nvPr>
        </p:nvSpPr>
        <p:spPr/>
        <p:txBody>
          <a:bodyPr/>
          <a:lstStyle/>
          <a:p>
            <a:r>
              <a:rPr lang="en-US"/>
              <a:t>Solids</a:t>
            </a:r>
          </a:p>
        </p:txBody>
      </p:sp>
      <p:sp>
        <p:nvSpPr>
          <p:cNvPr id="144388" name="Rectangle 4"/>
          <p:cNvSpPr>
            <a:spLocks noGrp="1" noChangeArrowheads="1"/>
          </p:cNvSpPr>
          <p:nvPr>
            <p:ph type="body" sz="half" idx="1"/>
          </p:nvPr>
        </p:nvSpPr>
        <p:spPr>
          <a:xfrm>
            <a:off x="228600" y="1981200"/>
            <a:ext cx="4495800" cy="4114800"/>
          </a:xfrm>
        </p:spPr>
        <p:txBody>
          <a:bodyPr>
            <a:normAutofit/>
          </a:bodyPr>
          <a:lstStyle/>
          <a:p>
            <a:r>
              <a:rPr lang="en-US" sz="2800" dirty="0"/>
              <a:t>We can think of solids as falling into two groups:</a:t>
            </a:r>
          </a:p>
          <a:p>
            <a:endParaRPr lang="en-US" sz="2800" dirty="0"/>
          </a:p>
          <a:p>
            <a:pPr lvl="1">
              <a:buNone/>
            </a:pPr>
            <a:r>
              <a:rPr lang="en-US" sz="2400" b="1" dirty="0" smtClean="0"/>
              <a:t>1) Crystalline</a:t>
            </a:r>
            <a:r>
              <a:rPr lang="en-US" sz="2400" dirty="0" smtClean="0">
                <a:cs typeface="Arial" charset="0"/>
              </a:rPr>
              <a:t>—</a:t>
            </a:r>
            <a:r>
              <a:rPr lang="en-US" sz="2400" dirty="0" smtClean="0"/>
              <a:t>particles </a:t>
            </a:r>
            <a:r>
              <a:rPr lang="en-US" sz="2400" dirty="0"/>
              <a:t>are in highly ordered arrangement</a:t>
            </a:r>
            <a:r>
              <a:rPr lang="en-US" sz="2400" dirty="0" smtClean="0"/>
              <a:t>.</a:t>
            </a:r>
          </a:p>
          <a:p>
            <a:pPr lvl="1"/>
            <a:r>
              <a:rPr lang="en-US" sz="2400" dirty="0" smtClean="0"/>
              <a:t>Have “faces” : flat surfaces and definite angles</a:t>
            </a:r>
          </a:p>
          <a:p>
            <a:pPr lvl="1"/>
            <a:r>
              <a:rPr lang="en-US" sz="2400" dirty="0" smtClean="0"/>
              <a:t>Melt at specific temp</a:t>
            </a:r>
            <a:endParaRPr lang="en-US" sz="2400" dirty="0"/>
          </a:p>
        </p:txBody>
      </p:sp>
      <p:pic>
        <p:nvPicPr>
          <p:cNvPr id="144390" name="Picture 6" descr="11_30crystalline"/>
          <p:cNvPicPr>
            <a:picLocks noGrp="1" noChangeAspect="1" noChangeArrowheads="1"/>
          </p:cNvPicPr>
          <p:nvPr>
            <p:ph sz="half" idx="2"/>
          </p:nvPr>
        </p:nvPicPr>
        <p:blipFill>
          <a:blip r:embed="rId3" cstate="print"/>
          <a:srcRect/>
          <a:stretch>
            <a:fillRect/>
          </a:stretch>
        </p:blipFill>
        <p:spPr>
          <a:xfrm>
            <a:off x="4876800" y="1948919"/>
            <a:ext cx="4267200" cy="3764494"/>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4388">
                                            <p:txEl>
                                              <p:pRg st="2" end="2"/>
                                            </p:txEl>
                                          </p:spTgt>
                                        </p:tgtEl>
                                        <p:attrNameLst>
                                          <p:attrName>style.visibility</p:attrName>
                                        </p:attrNameLst>
                                      </p:cBhvr>
                                      <p:to>
                                        <p:strVal val="visible"/>
                                      </p:to>
                                    </p:set>
                                    <p:animEffect transition="in" filter="fade">
                                      <p:cBhvr>
                                        <p:cTn id="7" dur="2000"/>
                                        <p:tgtEl>
                                          <p:spTgt spid="1443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8">
                                            <p:txEl>
                                              <p:pRg st="3" end="3"/>
                                            </p:txEl>
                                          </p:spTgt>
                                        </p:tgtEl>
                                        <p:attrNameLst>
                                          <p:attrName>style.visibility</p:attrName>
                                        </p:attrNameLst>
                                      </p:cBhvr>
                                      <p:to>
                                        <p:strVal val="visible"/>
                                      </p:to>
                                    </p:set>
                                    <p:animEffect transition="in" filter="fade">
                                      <p:cBhvr>
                                        <p:cTn id="12" dur="2000"/>
                                        <p:tgtEl>
                                          <p:spTgt spid="14438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88">
                                            <p:txEl>
                                              <p:pRg st="4" end="4"/>
                                            </p:txEl>
                                          </p:spTgt>
                                        </p:tgtEl>
                                        <p:attrNameLst>
                                          <p:attrName>style.visibility</p:attrName>
                                        </p:attrNameLst>
                                      </p:cBhvr>
                                      <p:to>
                                        <p:strVal val="visible"/>
                                      </p:to>
                                    </p:set>
                                    <p:animEffect transition="in" filter="fade">
                                      <p:cBhvr>
                                        <p:cTn id="17" dur="2000"/>
                                        <p:tgtEl>
                                          <p:spTgt spid="144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Solids</a:t>
            </a:r>
          </a:p>
        </p:txBody>
      </p:sp>
      <p:pic>
        <p:nvPicPr>
          <p:cNvPr id="146437" name="Picture 5" descr="11_30amorphous"/>
          <p:cNvPicPr>
            <a:picLocks noGrp="1" noChangeAspect="1" noChangeArrowheads="1"/>
          </p:cNvPicPr>
          <p:nvPr>
            <p:ph sz="half" idx="1"/>
          </p:nvPr>
        </p:nvPicPr>
        <p:blipFill>
          <a:blip r:embed="rId3" cstate="print"/>
          <a:srcRect/>
          <a:stretch>
            <a:fillRect/>
          </a:stretch>
        </p:blipFill>
        <p:spPr>
          <a:xfrm>
            <a:off x="381000" y="1752600"/>
            <a:ext cx="3994150" cy="4106863"/>
          </a:xfrm>
        </p:spPr>
      </p:pic>
      <p:sp>
        <p:nvSpPr>
          <p:cNvPr id="146435" name="Rectangle 3"/>
          <p:cNvSpPr>
            <a:spLocks noGrp="1" noChangeArrowheads="1"/>
          </p:cNvSpPr>
          <p:nvPr>
            <p:ph type="body" sz="half" idx="2"/>
          </p:nvPr>
        </p:nvSpPr>
        <p:spPr/>
        <p:txBody>
          <a:bodyPr/>
          <a:lstStyle/>
          <a:p>
            <a:pPr lvl="1">
              <a:buNone/>
            </a:pPr>
            <a:r>
              <a:rPr lang="en-US" sz="2400" b="1" dirty="0" smtClean="0"/>
              <a:t>2) Amorphous</a:t>
            </a:r>
            <a:r>
              <a:rPr lang="en-US" sz="2400" dirty="0" smtClean="0">
                <a:cs typeface="Arial" charset="0"/>
              </a:rPr>
              <a:t>—</a:t>
            </a:r>
            <a:r>
              <a:rPr lang="en-US" sz="2400" dirty="0" smtClean="0"/>
              <a:t>no </a:t>
            </a:r>
            <a:r>
              <a:rPr lang="en-US" sz="2400" dirty="0"/>
              <a:t>particular order in the arrangement of particles</a:t>
            </a:r>
            <a:r>
              <a:rPr lang="en-US" sz="2400" dirty="0" smtClean="0"/>
              <a:t>.</a:t>
            </a:r>
          </a:p>
          <a:p>
            <a:pPr lvl="1"/>
            <a:r>
              <a:rPr lang="en-US" sz="2400" dirty="0" smtClean="0"/>
              <a:t>Intermolecular forces vary throughout</a:t>
            </a:r>
          </a:p>
          <a:p>
            <a:pPr lvl="1"/>
            <a:r>
              <a:rPr lang="en-US" sz="2400" dirty="0" smtClean="0"/>
              <a:t>Do not melt at specific temperatures</a:t>
            </a:r>
          </a:p>
          <a:p>
            <a:pPr lvl="1"/>
            <a:r>
              <a:rPr lang="en-US" sz="2400" dirty="0" smtClean="0"/>
              <a:t>Soften over a temp range </a:t>
            </a:r>
            <a:endParaRPr lang="en-US" sz="24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ystalline vs amorphous"/>
          <p:cNvPicPr>
            <a:picLocks noChangeAspect="1" noChangeArrowheads="1"/>
          </p:cNvPicPr>
          <p:nvPr/>
        </p:nvPicPr>
        <p:blipFill>
          <a:blip r:embed="rId2" cstate="print"/>
          <a:srcRect/>
          <a:stretch>
            <a:fillRect/>
          </a:stretch>
        </p:blipFill>
        <p:spPr bwMode="auto">
          <a:xfrm>
            <a:off x="990600" y="685800"/>
            <a:ext cx="7315198" cy="5486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Attractions in Ionic Crystals</a:t>
            </a:r>
          </a:p>
        </p:txBody>
      </p:sp>
      <p:pic>
        <p:nvPicPr>
          <p:cNvPr id="98312" name="Picture 8" descr="11_37"/>
          <p:cNvPicPr>
            <a:picLocks noGrp="1" noChangeAspect="1" noChangeArrowheads="1"/>
          </p:cNvPicPr>
          <p:nvPr>
            <p:ph sz="half" idx="1"/>
          </p:nvPr>
        </p:nvPicPr>
        <p:blipFill>
          <a:blip r:embed="rId3" cstate="print"/>
          <a:stretch>
            <a:fillRect/>
          </a:stretch>
        </p:blipFill>
        <p:spPr>
          <a:xfrm>
            <a:off x="685800" y="3186112"/>
            <a:ext cx="3810000" cy="1704975"/>
          </a:xfrm>
        </p:spPr>
      </p:pic>
      <p:sp>
        <p:nvSpPr>
          <p:cNvPr id="98308" name="Rectangle 4"/>
          <p:cNvSpPr>
            <a:spLocks noGrp="1" noChangeArrowheads="1"/>
          </p:cNvSpPr>
          <p:nvPr>
            <p:ph type="body" sz="half" idx="2"/>
          </p:nvPr>
        </p:nvSpPr>
        <p:spPr>
          <a:xfrm>
            <a:off x="4648200" y="1371600"/>
            <a:ext cx="4191000" cy="2743200"/>
          </a:xfrm>
        </p:spPr>
        <p:txBody>
          <a:bodyPr/>
          <a:lstStyle/>
          <a:p>
            <a:pPr>
              <a:buFontTx/>
              <a:buNone/>
            </a:pPr>
            <a:r>
              <a:rPr lang="en-US" sz="2800"/>
              <a:t>	In ionic crystals, ions pack themselves so as to maximize the attractions and minimize repulsions between the ions.</a:t>
            </a:r>
          </a:p>
        </p:txBody>
      </p:sp>
      <p:sp>
        <p:nvSpPr>
          <p:cNvPr id="98310" name="Rectangle 6"/>
          <p:cNvSpPr>
            <a:spLocks noChangeArrowheads="1"/>
          </p:cNvSpPr>
          <p:nvPr/>
        </p:nvSpPr>
        <p:spPr bwMode="auto">
          <a:xfrm>
            <a:off x="381000" y="3657600"/>
            <a:ext cx="1143000" cy="330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Crystalline Solids</a:t>
            </a:r>
          </a:p>
        </p:txBody>
      </p:sp>
      <p:pic>
        <p:nvPicPr>
          <p:cNvPr id="92173" name="Picture 13" descr="11_32"/>
          <p:cNvPicPr>
            <a:picLocks noGrp="1" noChangeAspect="1" noChangeArrowheads="1"/>
          </p:cNvPicPr>
          <p:nvPr>
            <p:ph sz="quarter" idx="1"/>
          </p:nvPr>
        </p:nvPicPr>
        <p:blipFill>
          <a:blip r:embed="rId3" cstate="print"/>
          <a:srcRect b="3000"/>
          <a:stretch>
            <a:fillRect/>
          </a:stretch>
        </p:blipFill>
        <p:spPr>
          <a:xfrm>
            <a:off x="1165225" y="1530350"/>
            <a:ext cx="2797175" cy="2965450"/>
          </a:xfrm>
        </p:spPr>
      </p:pic>
      <p:pic>
        <p:nvPicPr>
          <p:cNvPr id="92175" name="Picture 15" descr="11_33"/>
          <p:cNvPicPr>
            <a:picLocks noGrp="1" noChangeAspect="1" noChangeArrowheads="1"/>
          </p:cNvPicPr>
          <p:nvPr>
            <p:ph sz="quarter" idx="2"/>
          </p:nvPr>
        </p:nvPicPr>
        <p:blipFill>
          <a:blip r:embed="rId4" cstate="print"/>
          <a:srcRect b="8046"/>
          <a:stretch>
            <a:fillRect/>
          </a:stretch>
        </p:blipFill>
        <p:spPr>
          <a:xfrm>
            <a:off x="990600" y="4800600"/>
            <a:ext cx="6143625" cy="1830388"/>
          </a:xfrm>
        </p:spPr>
      </p:pic>
      <p:sp>
        <p:nvSpPr>
          <p:cNvPr id="92165" name="Rectangle 5"/>
          <p:cNvSpPr>
            <a:spLocks noGrp="1" noChangeArrowheads="1"/>
          </p:cNvSpPr>
          <p:nvPr>
            <p:ph type="body" sz="half" idx="3"/>
          </p:nvPr>
        </p:nvSpPr>
        <p:spPr>
          <a:xfrm>
            <a:off x="4572000" y="1219200"/>
            <a:ext cx="3733800" cy="3200400"/>
          </a:xfrm>
        </p:spPr>
        <p:txBody>
          <a:bodyPr/>
          <a:lstStyle/>
          <a:p>
            <a:pPr>
              <a:buFontTx/>
              <a:buNone/>
            </a:pPr>
            <a:r>
              <a:rPr lang="en-US" sz="2800"/>
              <a:t>	Because of the order in a crystal, we can focus on the repeating pattern of arrangement called the </a:t>
            </a:r>
            <a:r>
              <a:rPr lang="en-US" sz="2800">
                <a:solidFill>
                  <a:srgbClr val="001996"/>
                </a:solidFill>
              </a:rPr>
              <a:t>unit cell</a:t>
            </a:r>
            <a:r>
              <a:rPr lang="en-US" sz="2800"/>
              <a:t>.</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Crystalline Solids</a:t>
            </a:r>
          </a:p>
        </p:txBody>
      </p:sp>
      <p:pic>
        <p:nvPicPr>
          <p:cNvPr id="94217" name="Picture 9" descr="11_34"/>
          <p:cNvPicPr>
            <a:picLocks noGrp="1" noChangeAspect="1" noChangeArrowheads="1"/>
          </p:cNvPicPr>
          <p:nvPr>
            <p:ph sz="half" idx="1"/>
          </p:nvPr>
        </p:nvPicPr>
        <p:blipFill>
          <a:blip r:embed="rId3" cstate="print"/>
          <a:srcRect b="8174"/>
          <a:stretch>
            <a:fillRect/>
          </a:stretch>
        </p:blipFill>
        <p:spPr>
          <a:xfrm>
            <a:off x="536575" y="1447800"/>
            <a:ext cx="8070850" cy="2514600"/>
          </a:xfrm>
        </p:spPr>
      </p:pic>
      <p:sp>
        <p:nvSpPr>
          <p:cNvPr id="94212" name="Rectangle 4"/>
          <p:cNvSpPr>
            <a:spLocks noGrp="1" noChangeArrowheads="1"/>
          </p:cNvSpPr>
          <p:nvPr>
            <p:ph type="body" sz="half" idx="2"/>
          </p:nvPr>
        </p:nvSpPr>
        <p:spPr/>
        <p:txBody>
          <a:bodyPr/>
          <a:lstStyle/>
          <a:p>
            <a:pPr>
              <a:buFontTx/>
              <a:buNone/>
            </a:pPr>
            <a:r>
              <a:rPr lang="en-US" sz="2800"/>
              <a:t>	There are several types of basic arrangements in crystals, such as the ones shown above.</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Crystalline Solids</a:t>
            </a:r>
          </a:p>
        </p:txBody>
      </p:sp>
      <p:sp>
        <p:nvSpPr>
          <p:cNvPr id="96260" name="Rectangle 4"/>
          <p:cNvSpPr>
            <a:spLocks noGrp="1" noChangeArrowheads="1"/>
          </p:cNvSpPr>
          <p:nvPr>
            <p:ph type="body" sz="half" idx="1"/>
          </p:nvPr>
        </p:nvSpPr>
        <p:spPr/>
        <p:txBody>
          <a:bodyPr/>
          <a:lstStyle/>
          <a:p>
            <a:pPr>
              <a:buFontTx/>
              <a:buNone/>
            </a:pPr>
            <a:r>
              <a:rPr lang="en-US" sz="2800"/>
              <a:t>	We can determine the empirical formula of an ionic solid by determining how many ions of each element fall within the unit cell.</a:t>
            </a:r>
          </a:p>
        </p:txBody>
      </p:sp>
      <p:pic>
        <p:nvPicPr>
          <p:cNvPr id="96265" name="Picture 9" descr="11_T06"/>
          <p:cNvPicPr>
            <a:picLocks noGrp="1" noChangeAspect="1" noChangeArrowheads="1"/>
          </p:cNvPicPr>
          <p:nvPr>
            <p:ph sz="quarter" idx="2"/>
          </p:nvPr>
        </p:nvPicPr>
        <p:blipFill>
          <a:blip r:embed="rId3" cstate="print"/>
          <a:srcRect t="27840" b="5005"/>
          <a:stretch>
            <a:fillRect/>
          </a:stretch>
        </p:blipFill>
        <p:spPr>
          <a:xfrm>
            <a:off x="4841875" y="1295400"/>
            <a:ext cx="3921125" cy="2209800"/>
          </a:xfrm>
        </p:spPr>
      </p:pic>
      <p:pic>
        <p:nvPicPr>
          <p:cNvPr id="96268" name="Picture 12" descr="11_34"/>
          <p:cNvPicPr>
            <a:picLocks noGrp="1" noChangeAspect="1" noChangeArrowheads="1"/>
          </p:cNvPicPr>
          <p:nvPr>
            <p:ph sz="quarter" idx="3"/>
          </p:nvPr>
        </p:nvPicPr>
        <p:blipFill>
          <a:blip r:embed="rId4" cstate="print"/>
          <a:srcRect l="57603" b="8594"/>
          <a:stretch>
            <a:fillRect/>
          </a:stretch>
        </p:blipFill>
        <p:spPr>
          <a:xfrm>
            <a:off x="5410200" y="3810000"/>
            <a:ext cx="2863850" cy="2093913"/>
          </a:xfr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Ionic Solids</a:t>
            </a:r>
          </a:p>
        </p:txBody>
      </p:sp>
      <p:sp>
        <p:nvSpPr>
          <p:cNvPr id="99331" name="Rectangle 3"/>
          <p:cNvSpPr>
            <a:spLocks noGrp="1" noChangeArrowheads="1"/>
          </p:cNvSpPr>
          <p:nvPr>
            <p:ph type="body" sz="half" idx="1"/>
          </p:nvPr>
        </p:nvSpPr>
        <p:spPr>
          <a:xfrm>
            <a:off x="685800" y="1447800"/>
            <a:ext cx="7772400" cy="2514600"/>
          </a:xfrm>
        </p:spPr>
        <p:txBody>
          <a:bodyPr/>
          <a:lstStyle/>
          <a:p>
            <a:pPr>
              <a:buFontTx/>
              <a:buNone/>
            </a:pPr>
            <a:r>
              <a:rPr lang="en-US" sz="2800"/>
              <a:t>	What are the empirical formulas for these compounds?</a:t>
            </a:r>
          </a:p>
          <a:p>
            <a:pPr lvl="1">
              <a:buFont typeface="Wingdings" charset="2"/>
              <a:buNone/>
            </a:pPr>
            <a:r>
              <a:rPr lang="en-US" sz="2400"/>
              <a:t>(a)  Green:  chlorine;  Gray:  cesium</a:t>
            </a:r>
          </a:p>
          <a:p>
            <a:pPr lvl="1">
              <a:buFont typeface="Wingdings" charset="2"/>
              <a:buNone/>
            </a:pPr>
            <a:r>
              <a:rPr lang="en-US" sz="2400"/>
              <a:t>(b)  Yellow:  sulfur; Gray:  zinc</a:t>
            </a:r>
          </a:p>
          <a:p>
            <a:pPr lvl="1">
              <a:buFont typeface="Wingdings" charset="2"/>
              <a:buNone/>
            </a:pPr>
            <a:r>
              <a:rPr lang="en-US" sz="2400"/>
              <a:t>(c)  Green:  calcium;  Gray:  fluorine</a:t>
            </a:r>
          </a:p>
        </p:txBody>
      </p:sp>
      <p:pic>
        <p:nvPicPr>
          <p:cNvPr id="99339" name="Picture 11" descr="11_42"/>
          <p:cNvPicPr>
            <a:picLocks noGrp="1" noChangeAspect="1" noChangeArrowheads="1"/>
          </p:cNvPicPr>
          <p:nvPr>
            <p:ph sz="half" idx="2"/>
          </p:nvPr>
        </p:nvPicPr>
        <p:blipFill>
          <a:blip r:embed="rId3" cstate="print"/>
          <a:srcRect b="15292"/>
          <a:stretch>
            <a:fillRect/>
          </a:stretch>
        </p:blipFill>
        <p:spPr>
          <a:xfrm>
            <a:off x="1504950" y="3962400"/>
            <a:ext cx="6134100" cy="1833563"/>
          </a:xfrm>
        </p:spPr>
      </p:pic>
      <p:sp>
        <p:nvSpPr>
          <p:cNvPr id="99340" name="Rectangle 12"/>
          <p:cNvSpPr>
            <a:spLocks noChangeArrowheads="1"/>
          </p:cNvSpPr>
          <p:nvPr/>
        </p:nvSpPr>
        <p:spPr bwMode="auto">
          <a:xfrm>
            <a:off x="1981200" y="5867400"/>
            <a:ext cx="844550" cy="457200"/>
          </a:xfrm>
          <a:prstGeom prst="rect">
            <a:avLst/>
          </a:prstGeom>
          <a:noFill/>
          <a:ln w="9525">
            <a:noFill/>
            <a:miter lim="800000"/>
            <a:headEnd/>
            <a:tailEnd/>
          </a:ln>
        </p:spPr>
        <p:txBody>
          <a:bodyPr wrap="none">
            <a:spAutoFit/>
          </a:bodyPr>
          <a:lstStyle/>
          <a:p>
            <a:r>
              <a:rPr lang="en-US">
                <a:solidFill>
                  <a:srgbClr val="C82E32"/>
                </a:solidFill>
              </a:rPr>
              <a:t>CsCl</a:t>
            </a:r>
          </a:p>
        </p:txBody>
      </p:sp>
      <p:sp>
        <p:nvSpPr>
          <p:cNvPr id="99341" name="Rectangle 13"/>
          <p:cNvSpPr>
            <a:spLocks noChangeArrowheads="1"/>
          </p:cNvSpPr>
          <p:nvPr/>
        </p:nvSpPr>
        <p:spPr bwMode="auto">
          <a:xfrm>
            <a:off x="4149725" y="5867400"/>
            <a:ext cx="742950" cy="457200"/>
          </a:xfrm>
          <a:prstGeom prst="rect">
            <a:avLst/>
          </a:prstGeom>
          <a:noFill/>
          <a:ln w="9525">
            <a:noFill/>
            <a:miter lim="800000"/>
            <a:headEnd/>
            <a:tailEnd/>
          </a:ln>
        </p:spPr>
        <p:txBody>
          <a:bodyPr wrap="none">
            <a:spAutoFit/>
          </a:bodyPr>
          <a:lstStyle/>
          <a:p>
            <a:r>
              <a:rPr lang="en-US">
                <a:solidFill>
                  <a:srgbClr val="C82E32"/>
                </a:solidFill>
              </a:rPr>
              <a:t>ZnS</a:t>
            </a:r>
          </a:p>
        </p:txBody>
      </p:sp>
      <p:sp>
        <p:nvSpPr>
          <p:cNvPr id="99342" name="Rectangle 14"/>
          <p:cNvSpPr>
            <a:spLocks noChangeArrowheads="1"/>
          </p:cNvSpPr>
          <p:nvPr/>
        </p:nvSpPr>
        <p:spPr bwMode="auto">
          <a:xfrm>
            <a:off x="6324600" y="5867400"/>
            <a:ext cx="873125" cy="457200"/>
          </a:xfrm>
          <a:prstGeom prst="rect">
            <a:avLst/>
          </a:prstGeom>
          <a:noFill/>
          <a:ln w="9525">
            <a:noFill/>
            <a:miter lim="800000"/>
            <a:headEnd/>
            <a:tailEnd/>
          </a:ln>
        </p:spPr>
        <p:txBody>
          <a:bodyPr wrap="none">
            <a:spAutoFit/>
          </a:bodyPr>
          <a:lstStyle/>
          <a:p>
            <a:r>
              <a:rPr lang="en-US">
                <a:solidFill>
                  <a:srgbClr val="C82E32"/>
                </a:solidFill>
              </a:rPr>
              <a:t>CaF</a:t>
            </a:r>
            <a:r>
              <a:rPr lang="en-US" baseline="-25000">
                <a:solidFill>
                  <a:srgbClr val="C82E32"/>
                </a:solidFill>
              </a:rPr>
              <a:t>2</a:t>
            </a:r>
            <a:endParaRPr lang="en-US">
              <a:solidFill>
                <a:srgbClr val="C82E32"/>
              </a:solidFill>
            </a:endParaRPr>
          </a:p>
        </p:txBody>
      </p:sp>
      <p:sp>
        <p:nvSpPr>
          <p:cNvPr id="99343" name="Rectangle 15"/>
          <p:cNvSpPr>
            <a:spLocks noChangeArrowheads="1"/>
          </p:cNvSpPr>
          <p:nvPr/>
        </p:nvSpPr>
        <p:spPr bwMode="auto">
          <a:xfrm>
            <a:off x="2184400" y="5562600"/>
            <a:ext cx="431800" cy="336550"/>
          </a:xfrm>
          <a:prstGeom prst="rect">
            <a:avLst/>
          </a:prstGeom>
          <a:noFill/>
          <a:ln w="9525">
            <a:noFill/>
            <a:miter lim="800000"/>
            <a:headEnd/>
            <a:tailEnd/>
          </a:ln>
        </p:spPr>
        <p:txBody>
          <a:bodyPr wrap="none">
            <a:spAutoFit/>
          </a:bodyPr>
          <a:lstStyle/>
          <a:p>
            <a:r>
              <a:rPr lang="en-US" sz="1600">
                <a:solidFill>
                  <a:srgbClr val="C82E32"/>
                </a:solidFill>
              </a:rPr>
              <a:t>(a)</a:t>
            </a:r>
          </a:p>
        </p:txBody>
      </p:sp>
      <p:sp>
        <p:nvSpPr>
          <p:cNvPr id="99344" name="Rectangle 16"/>
          <p:cNvSpPr>
            <a:spLocks noChangeArrowheads="1"/>
          </p:cNvSpPr>
          <p:nvPr/>
        </p:nvSpPr>
        <p:spPr bwMode="auto">
          <a:xfrm>
            <a:off x="4356100" y="5562600"/>
            <a:ext cx="431800" cy="336550"/>
          </a:xfrm>
          <a:prstGeom prst="rect">
            <a:avLst/>
          </a:prstGeom>
          <a:noFill/>
          <a:ln w="9525">
            <a:noFill/>
            <a:miter lim="800000"/>
            <a:headEnd/>
            <a:tailEnd/>
          </a:ln>
        </p:spPr>
        <p:txBody>
          <a:bodyPr wrap="none">
            <a:spAutoFit/>
          </a:bodyPr>
          <a:lstStyle/>
          <a:p>
            <a:r>
              <a:rPr lang="en-US" sz="1600">
                <a:solidFill>
                  <a:srgbClr val="C82E32"/>
                </a:solidFill>
              </a:rPr>
              <a:t>(b)</a:t>
            </a:r>
          </a:p>
        </p:txBody>
      </p:sp>
      <p:sp>
        <p:nvSpPr>
          <p:cNvPr id="99345" name="Rectangle 17"/>
          <p:cNvSpPr>
            <a:spLocks noChangeArrowheads="1"/>
          </p:cNvSpPr>
          <p:nvPr/>
        </p:nvSpPr>
        <p:spPr bwMode="auto">
          <a:xfrm>
            <a:off x="6477000" y="5562600"/>
            <a:ext cx="420688" cy="336550"/>
          </a:xfrm>
          <a:prstGeom prst="rect">
            <a:avLst/>
          </a:prstGeom>
          <a:noFill/>
          <a:ln w="9525">
            <a:noFill/>
            <a:miter lim="800000"/>
            <a:headEnd/>
            <a:tailEnd/>
          </a:ln>
        </p:spPr>
        <p:txBody>
          <a:bodyPr wrap="none">
            <a:spAutoFit/>
          </a:bodyPr>
          <a:lstStyle/>
          <a:p>
            <a:r>
              <a:rPr lang="en-US" sz="1600">
                <a:solidFill>
                  <a:srgbClr val="C82E32"/>
                </a:solidFill>
              </a:rPr>
              <a: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40"/>
                                        </p:tgtEl>
                                        <p:attrNameLst>
                                          <p:attrName>style.visibility</p:attrName>
                                        </p:attrNameLst>
                                      </p:cBhvr>
                                      <p:to>
                                        <p:strVal val="visible"/>
                                      </p:to>
                                    </p:set>
                                    <p:animEffect transition="in" filter="fade">
                                      <p:cBhvr>
                                        <p:cTn id="7" dur="2000"/>
                                        <p:tgtEl>
                                          <p:spTgt spid="99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31">
                                            <p:txEl>
                                              <p:pRg st="2" end="2"/>
                                            </p:txEl>
                                          </p:spTgt>
                                        </p:tgtEl>
                                        <p:attrNameLst>
                                          <p:attrName>style.visibility</p:attrName>
                                        </p:attrNameLst>
                                      </p:cBhvr>
                                      <p:to>
                                        <p:strVal val="visible"/>
                                      </p:to>
                                    </p:set>
                                    <p:animEffect transition="in" filter="fade">
                                      <p:cBhvr>
                                        <p:cTn id="10" dur="2000"/>
                                        <p:tgtEl>
                                          <p:spTgt spid="993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341"/>
                                        </p:tgtEl>
                                        <p:attrNameLst>
                                          <p:attrName>style.visibility</p:attrName>
                                        </p:attrNameLst>
                                      </p:cBhvr>
                                      <p:to>
                                        <p:strVal val="visible"/>
                                      </p:to>
                                    </p:set>
                                    <p:animEffect transition="in" filter="fade">
                                      <p:cBhvr>
                                        <p:cTn id="15" dur="2000"/>
                                        <p:tgtEl>
                                          <p:spTgt spid="993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fade">
                                      <p:cBhvr>
                                        <p:cTn id="18" dur="2000"/>
                                        <p:tgtEl>
                                          <p:spTgt spid="9933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342"/>
                                        </p:tgtEl>
                                        <p:attrNameLst>
                                          <p:attrName>style.visibility</p:attrName>
                                        </p:attrNameLst>
                                      </p:cBhvr>
                                      <p:to>
                                        <p:strVal val="visible"/>
                                      </p:to>
                                    </p:set>
                                    <p:animEffect transition="in" filter="fade">
                                      <p:cBhvr>
                                        <p:cTn id="23" dur="20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99340" grpId="0"/>
      <p:bldP spid="99341" grpId="0"/>
      <p:bldP spid="993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381000" y="228600"/>
            <a:ext cx="8229600" cy="838200"/>
            <a:chOff x="240" y="144"/>
            <a:chExt cx="5184" cy="528"/>
          </a:xfrm>
        </p:grpSpPr>
        <p:sp>
          <p:nvSpPr>
            <p:cNvPr id="332802" name="Text Box 2"/>
            <p:cNvSpPr txBox="1">
              <a:spLocks noChangeArrowheads="1"/>
            </p:cNvSpPr>
            <p:nvPr/>
          </p:nvSpPr>
          <p:spPr bwMode="auto">
            <a:xfrm>
              <a:off x="240" y="144"/>
              <a:ext cx="5136" cy="231"/>
            </a:xfrm>
            <a:prstGeom prst="rect">
              <a:avLst/>
            </a:prstGeom>
            <a:noFill/>
            <a:ln w="9525">
              <a:noFill/>
              <a:miter lim="800000"/>
              <a:headEnd/>
              <a:tailEnd/>
            </a:ln>
            <a:effectLst/>
          </p:spPr>
          <p:txBody>
            <a:bodyPr>
              <a:spAutoFit/>
            </a:bodyPr>
            <a:lstStyle/>
            <a:p>
              <a:pPr>
                <a:spcBef>
                  <a:spcPct val="50000"/>
                </a:spcBef>
              </a:pPr>
              <a:r>
                <a:rPr lang="en-US" sz="1800" b="1">
                  <a:solidFill>
                    <a:srgbClr val="650016"/>
                  </a:solidFill>
                  <a:latin typeface="Arial" charset="0"/>
                </a:rPr>
                <a:t>SAMPLE EXERCISE 11.7</a:t>
              </a:r>
              <a:r>
                <a:rPr lang="en-US" sz="1400" b="1">
                  <a:latin typeface="Arial" charset="0"/>
                </a:rPr>
                <a:t> </a:t>
              </a:r>
              <a:r>
                <a:rPr lang="en-US" sz="1400"/>
                <a:t> </a:t>
              </a:r>
              <a:r>
                <a:rPr lang="en-US" sz="1400" b="1">
                  <a:latin typeface="Arial" charset="0"/>
                </a:rPr>
                <a:t>Determining the Contents of a Unit Cell</a:t>
              </a:r>
              <a:endParaRPr lang="en-US" sz="1400"/>
            </a:p>
          </p:txBody>
        </p:sp>
        <p:sp>
          <p:nvSpPr>
            <p:cNvPr id="332805" name="Rectangle 5"/>
            <p:cNvSpPr>
              <a:spLocks noChangeArrowheads="1"/>
            </p:cNvSpPr>
            <p:nvPr/>
          </p:nvSpPr>
          <p:spPr bwMode="auto">
            <a:xfrm>
              <a:off x="288" y="480"/>
              <a:ext cx="5136" cy="192"/>
            </a:xfrm>
            <a:prstGeom prst="rect">
              <a:avLst/>
            </a:prstGeom>
            <a:noFill/>
            <a:ln w="9525">
              <a:noFill/>
              <a:miter lim="800000"/>
              <a:headEnd/>
              <a:tailEnd/>
            </a:ln>
            <a:effectLst/>
          </p:spPr>
          <p:txBody>
            <a:bodyPr>
              <a:spAutoFit/>
            </a:bodyPr>
            <a:lstStyle/>
            <a:p>
              <a:r>
                <a:rPr lang="en-US" sz="1400"/>
                <a:t>Determine the net number of Na</a:t>
              </a:r>
              <a:r>
                <a:rPr lang="en-US" sz="1400" baseline="30000"/>
                <a:t>+</a:t>
              </a:r>
              <a:r>
                <a:rPr lang="en-US" sz="1400"/>
                <a:t> and Cl</a:t>
              </a:r>
              <a:r>
                <a:rPr lang="en-US" sz="1400" baseline="30000"/>
                <a:t>–</a:t>
              </a:r>
              <a:r>
                <a:rPr lang="en-US" sz="1400"/>
                <a:t> ions in the NaCl unit cell (</a:t>
              </a:r>
              <a:r>
                <a:rPr lang="en-US" sz="1400" u="sng">
                  <a:solidFill>
                    <a:schemeClr val="hlink"/>
                  </a:solidFill>
                </a:rPr>
                <a:t>Figure 11.36</a:t>
              </a:r>
              <a:r>
                <a:rPr lang="en-US" sz="1400"/>
                <a:t>).</a:t>
              </a:r>
            </a:p>
          </p:txBody>
        </p:sp>
      </p:grpSp>
      <p:sp>
        <p:nvSpPr>
          <p:cNvPr id="332807" name="Rectangle 7"/>
          <p:cNvSpPr>
            <a:spLocks noChangeArrowheads="1"/>
          </p:cNvSpPr>
          <p:nvPr/>
        </p:nvSpPr>
        <p:spPr bwMode="auto">
          <a:xfrm>
            <a:off x="457200" y="1049338"/>
            <a:ext cx="8153400" cy="1250950"/>
          </a:xfrm>
          <a:prstGeom prst="rect">
            <a:avLst/>
          </a:prstGeom>
          <a:noFill/>
          <a:ln w="9525">
            <a:noFill/>
            <a:miter lim="800000"/>
            <a:headEnd/>
            <a:tailEnd/>
          </a:ln>
          <a:effectLst/>
        </p:spPr>
        <p:txBody>
          <a:bodyPr>
            <a:spAutoFit/>
          </a:bodyPr>
          <a:lstStyle/>
          <a:p>
            <a:r>
              <a:rPr lang="en-US" b="1">
                <a:solidFill>
                  <a:srgbClr val="650016"/>
                </a:solidFill>
                <a:latin typeface="Arial" charset="0"/>
              </a:rPr>
              <a:t>Solution</a:t>
            </a:r>
          </a:p>
          <a:p>
            <a:r>
              <a:rPr lang="en-US" b="1">
                <a:solidFill>
                  <a:srgbClr val="485EAB"/>
                </a:solidFill>
                <a:latin typeface="Arial" charset="0"/>
              </a:rPr>
              <a:t>Analyze:</a:t>
            </a:r>
            <a:r>
              <a:rPr lang="en-US" sz="1400"/>
              <a:t> We must sum the various contributing elements to determine the number of Na</a:t>
            </a:r>
            <a:r>
              <a:rPr lang="en-US" sz="1400" baseline="30000"/>
              <a:t>+</a:t>
            </a:r>
            <a:r>
              <a:rPr lang="en-US" sz="1400"/>
              <a:t> and Cl</a:t>
            </a:r>
            <a:r>
              <a:rPr lang="en-US" sz="1400" baseline="30000"/>
              <a:t>–</a:t>
            </a:r>
            <a:r>
              <a:rPr lang="en-US" sz="1400"/>
              <a:t> ions within the unit cell.</a:t>
            </a:r>
          </a:p>
          <a:p>
            <a:r>
              <a:rPr lang="en-US" b="1">
                <a:solidFill>
                  <a:srgbClr val="485EAB"/>
                </a:solidFill>
                <a:latin typeface="Arial" charset="0"/>
              </a:rPr>
              <a:t>Plan: </a:t>
            </a:r>
            <a:r>
              <a:rPr lang="en-US" sz="1400"/>
              <a:t>To find the total number of ions of each type, we must identify the different locations within the unit cell and determine the fraction of the ion that lies within the unit cell boundaries.</a:t>
            </a:r>
          </a:p>
        </p:txBody>
      </p:sp>
      <p:sp>
        <p:nvSpPr>
          <p:cNvPr id="332811" name="Rectangle 11"/>
          <p:cNvSpPr>
            <a:spLocks noChangeArrowheads="1"/>
          </p:cNvSpPr>
          <p:nvPr/>
        </p:nvSpPr>
        <p:spPr bwMode="auto">
          <a:xfrm>
            <a:off x="457200" y="5689600"/>
            <a:ext cx="8153400" cy="792163"/>
          </a:xfrm>
          <a:prstGeom prst="rect">
            <a:avLst/>
          </a:prstGeom>
          <a:noFill/>
          <a:ln w="9525">
            <a:noFill/>
            <a:miter lim="800000"/>
            <a:headEnd/>
            <a:tailEnd/>
          </a:ln>
          <a:effectLst/>
        </p:spPr>
        <p:txBody>
          <a:bodyPr>
            <a:spAutoFit/>
          </a:bodyPr>
          <a:lstStyle/>
          <a:p>
            <a:r>
              <a:rPr lang="en-US" sz="1800" b="1">
                <a:solidFill>
                  <a:srgbClr val="650016"/>
                </a:solidFill>
                <a:latin typeface="Arial" charset="0"/>
              </a:rPr>
              <a:t>PRACTICE EXERCISE</a:t>
            </a:r>
            <a:endParaRPr lang="en-US" sz="1400"/>
          </a:p>
          <a:p>
            <a:r>
              <a:rPr lang="en-US" sz="1400"/>
              <a:t>The element iron crystallizes in a form called </a:t>
            </a:r>
            <a:r>
              <a:rPr lang="en-US" sz="1400" i="1">
                <a:latin typeface="Symbol" charset="2"/>
              </a:rPr>
              <a:t></a:t>
            </a:r>
            <a:r>
              <a:rPr lang="en-US" sz="1400"/>
              <a:t>-iron which has a body-centered cubic unit cell. How many iron atoms are in the unit cell?</a:t>
            </a:r>
          </a:p>
        </p:txBody>
      </p:sp>
      <p:sp>
        <p:nvSpPr>
          <p:cNvPr id="332812" name="Rectangle 12"/>
          <p:cNvSpPr>
            <a:spLocks noChangeArrowheads="1"/>
          </p:cNvSpPr>
          <p:nvPr/>
        </p:nvSpPr>
        <p:spPr bwMode="auto">
          <a:xfrm>
            <a:off x="457200" y="6489700"/>
            <a:ext cx="8153400" cy="304800"/>
          </a:xfrm>
          <a:prstGeom prst="rect">
            <a:avLst/>
          </a:prstGeom>
          <a:noFill/>
          <a:ln w="9525">
            <a:noFill/>
            <a:miter lim="800000"/>
            <a:headEnd/>
            <a:tailEnd/>
          </a:ln>
          <a:effectLst/>
        </p:spPr>
        <p:txBody>
          <a:bodyPr>
            <a:spAutoFit/>
          </a:bodyPr>
          <a:lstStyle/>
          <a:p>
            <a:r>
              <a:rPr lang="en-US" sz="1400" b="1" i="1"/>
              <a:t>Answer: </a:t>
            </a:r>
            <a:r>
              <a:rPr lang="en-US" sz="1400"/>
              <a:t>two</a:t>
            </a:r>
          </a:p>
        </p:txBody>
      </p:sp>
      <p:grpSp>
        <p:nvGrpSpPr>
          <p:cNvPr id="3" name="Group 17"/>
          <p:cNvGrpSpPr>
            <a:grpSpLocks/>
          </p:cNvGrpSpPr>
          <p:nvPr/>
        </p:nvGrpSpPr>
        <p:grpSpPr bwMode="auto">
          <a:xfrm>
            <a:off x="457200" y="2233613"/>
            <a:ext cx="8153400" cy="2090737"/>
            <a:chOff x="288" y="1407"/>
            <a:chExt cx="5136" cy="1317"/>
          </a:xfrm>
        </p:grpSpPr>
        <p:sp>
          <p:nvSpPr>
            <p:cNvPr id="332808" name="Rectangle 8"/>
            <p:cNvSpPr>
              <a:spLocks noChangeArrowheads="1"/>
            </p:cNvSpPr>
            <p:nvPr/>
          </p:nvSpPr>
          <p:spPr bwMode="auto">
            <a:xfrm>
              <a:off x="288" y="1407"/>
              <a:ext cx="5136" cy="480"/>
            </a:xfrm>
            <a:prstGeom prst="rect">
              <a:avLst/>
            </a:prstGeom>
            <a:noFill/>
            <a:ln w="9525">
              <a:noFill/>
              <a:miter lim="800000"/>
              <a:headEnd/>
              <a:tailEnd/>
            </a:ln>
            <a:effectLst/>
          </p:spPr>
          <p:txBody>
            <a:bodyPr>
              <a:spAutoFit/>
            </a:bodyPr>
            <a:lstStyle/>
            <a:p>
              <a:r>
                <a:rPr lang="en-US" b="1">
                  <a:solidFill>
                    <a:srgbClr val="485EAB"/>
                  </a:solidFill>
                  <a:latin typeface="Arial" charset="0"/>
                </a:rPr>
                <a:t>Solve:</a:t>
              </a:r>
              <a:r>
                <a:rPr lang="en-US" sz="1400"/>
                <a:t> There is one-fourth of an Na</a:t>
              </a:r>
              <a:r>
                <a:rPr lang="en-US" sz="1400" baseline="30000"/>
                <a:t>+</a:t>
              </a:r>
              <a:r>
                <a:rPr lang="en-US" sz="1400"/>
                <a:t> on each edge, a whole Na</a:t>
              </a:r>
              <a:r>
                <a:rPr lang="en-US" sz="1400" baseline="30000"/>
                <a:t>+</a:t>
              </a:r>
              <a:r>
                <a:rPr lang="en-US" sz="1400"/>
                <a:t> in the center of the cube (refer also to </a:t>
              </a:r>
            </a:p>
            <a:p>
              <a:r>
                <a:rPr lang="en-US" sz="1400" u="sng">
                  <a:solidFill>
                    <a:schemeClr val="hlink"/>
                  </a:solidFill>
                </a:rPr>
                <a:t>Figure 11.35</a:t>
              </a:r>
              <a:r>
                <a:rPr lang="en-US" sz="1400"/>
                <a:t>), one-eighth of a Cl</a:t>
              </a:r>
              <a:r>
                <a:rPr lang="en-US" sz="1400" baseline="30000"/>
                <a:t>–</a:t>
              </a:r>
              <a:r>
                <a:rPr lang="en-US" sz="1400"/>
                <a:t> on each corner, and one-half of a Cl</a:t>
              </a:r>
              <a:r>
                <a:rPr lang="en-US" sz="1400" baseline="30000"/>
                <a:t>–</a:t>
              </a:r>
              <a:r>
                <a:rPr lang="en-US" sz="1400"/>
                <a:t> on each face. Thus, we have the following:</a:t>
              </a:r>
            </a:p>
          </p:txBody>
        </p:sp>
        <p:pic>
          <p:nvPicPr>
            <p:cNvPr id="332813" name="Picture 13"/>
            <p:cNvPicPr>
              <a:picLocks noChangeAspect="1" noChangeArrowheads="1"/>
            </p:cNvPicPr>
            <p:nvPr/>
          </p:nvPicPr>
          <p:blipFill>
            <a:blip r:embed="rId3" cstate="print"/>
            <a:srcRect/>
            <a:stretch>
              <a:fillRect/>
            </a:stretch>
          </p:blipFill>
          <p:spPr bwMode="auto">
            <a:xfrm>
              <a:off x="1838" y="1920"/>
              <a:ext cx="2084" cy="804"/>
            </a:xfrm>
            <a:prstGeom prst="rect">
              <a:avLst/>
            </a:prstGeom>
            <a:noFill/>
          </p:spPr>
        </p:pic>
      </p:grpSp>
      <p:grpSp>
        <p:nvGrpSpPr>
          <p:cNvPr id="4" name="Group 19"/>
          <p:cNvGrpSpPr>
            <a:grpSpLocks/>
          </p:cNvGrpSpPr>
          <p:nvPr/>
        </p:nvGrpSpPr>
        <p:grpSpPr bwMode="auto">
          <a:xfrm>
            <a:off x="457200" y="4343400"/>
            <a:ext cx="8153400" cy="609600"/>
            <a:chOff x="288" y="2832"/>
            <a:chExt cx="5136" cy="384"/>
          </a:xfrm>
        </p:grpSpPr>
        <p:sp>
          <p:nvSpPr>
            <p:cNvPr id="332809" name="Rectangle 9"/>
            <p:cNvSpPr>
              <a:spLocks noChangeArrowheads="1"/>
            </p:cNvSpPr>
            <p:nvPr/>
          </p:nvSpPr>
          <p:spPr bwMode="auto">
            <a:xfrm>
              <a:off x="288" y="2832"/>
              <a:ext cx="5136" cy="192"/>
            </a:xfrm>
            <a:prstGeom prst="rect">
              <a:avLst/>
            </a:prstGeom>
            <a:noFill/>
            <a:ln w="9525">
              <a:noFill/>
              <a:miter lim="800000"/>
              <a:headEnd/>
              <a:tailEnd/>
            </a:ln>
            <a:effectLst/>
          </p:spPr>
          <p:txBody>
            <a:bodyPr>
              <a:spAutoFit/>
            </a:bodyPr>
            <a:lstStyle/>
            <a:p>
              <a:r>
                <a:rPr lang="en-US" sz="1400"/>
                <a:t>Thus, the unit cell contains</a:t>
              </a:r>
            </a:p>
          </p:txBody>
        </p:sp>
        <p:pic>
          <p:nvPicPr>
            <p:cNvPr id="332814" name="Picture 14"/>
            <p:cNvPicPr>
              <a:picLocks noChangeAspect="1" noChangeArrowheads="1"/>
            </p:cNvPicPr>
            <p:nvPr/>
          </p:nvPicPr>
          <p:blipFill>
            <a:blip r:embed="rId4" cstate="print"/>
            <a:srcRect/>
            <a:stretch>
              <a:fillRect/>
            </a:stretch>
          </p:blipFill>
          <p:spPr bwMode="auto">
            <a:xfrm>
              <a:off x="1838" y="3060"/>
              <a:ext cx="784" cy="156"/>
            </a:xfrm>
            <a:prstGeom prst="rect">
              <a:avLst/>
            </a:prstGeom>
            <a:noFill/>
          </p:spPr>
        </p:pic>
      </p:grpSp>
      <p:grpSp>
        <p:nvGrpSpPr>
          <p:cNvPr id="5" name="Group 20"/>
          <p:cNvGrpSpPr>
            <a:grpSpLocks/>
          </p:cNvGrpSpPr>
          <p:nvPr/>
        </p:nvGrpSpPr>
        <p:grpSpPr bwMode="auto">
          <a:xfrm>
            <a:off x="457200" y="5029200"/>
            <a:ext cx="8153400" cy="635000"/>
            <a:chOff x="288" y="3248"/>
            <a:chExt cx="5136" cy="400"/>
          </a:xfrm>
        </p:grpSpPr>
        <p:sp>
          <p:nvSpPr>
            <p:cNvPr id="332810" name="Rectangle 10"/>
            <p:cNvSpPr>
              <a:spLocks noChangeArrowheads="1"/>
            </p:cNvSpPr>
            <p:nvPr/>
          </p:nvSpPr>
          <p:spPr bwMode="auto">
            <a:xfrm>
              <a:off x="288" y="3248"/>
              <a:ext cx="5136" cy="212"/>
            </a:xfrm>
            <a:prstGeom prst="rect">
              <a:avLst/>
            </a:prstGeom>
            <a:noFill/>
            <a:ln w="9525">
              <a:noFill/>
              <a:miter lim="800000"/>
              <a:headEnd/>
              <a:tailEnd/>
            </a:ln>
            <a:effectLst/>
          </p:spPr>
          <p:txBody>
            <a:bodyPr>
              <a:spAutoFit/>
            </a:bodyPr>
            <a:lstStyle/>
            <a:p>
              <a:r>
                <a:rPr lang="en-US" b="1">
                  <a:solidFill>
                    <a:srgbClr val="485EAB"/>
                  </a:solidFill>
                  <a:latin typeface="Arial" charset="0"/>
                </a:rPr>
                <a:t>Check:</a:t>
              </a:r>
              <a:r>
                <a:rPr lang="en-US" sz="1400"/>
                <a:t> This result agrees with the compound’s stoichiometry:	</a:t>
              </a:r>
            </a:p>
          </p:txBody>
        </p:sp>
        <p:pic>
          <p:nvPicPr>
            <p:cNvPr id="332815" name="Picture 15"/>
            <p:cNvPicPr>
              <a:picLocks noChangeAspect="1" noChangeArrowheads="1"/>
            </p:cNvPicPr>
            <p:nvPr/>
          </p:nvPicPr>
          <p:blipFill>
            <a:blip r:embed="rId5" cstate="print"/>
            <a:srcRect/>
            <a:stretch>
              <a:fillRect/>
            </a:stretch>
          </p:blipFill>
          <p:spPr bwMode="auto">
            <a:xfrm>
              <a:off x="1838" y="3492"/>
              <a:ext cx="904" cy="156"/>
            </a:xfrm>
            <a:prstGeom prst="rect">
              <a:avLst/>
            </a:prstGeom>
            <a:noFill/>
          </p:spPr>
        </p:pic>
      </p:grpSp>
      <p:sp>
        <p:nvSpPr>
          <p:cNvPr id="332821" name="Rectangle 21">
            <a:hlinkClick r:id="rId6" action="ppaction://hlinksldjump"/>
          </p:cNvPr>
          <p:cNvSpPr>
            <a:spLocks noChangeArrowheads="1"/>
          </p:cNvSpPr>
          <p:nvPr/>
        </p:nvSpPr>
        <p:spPr bwMode="auto">
          <a:xfrm>
            <a:off x="5410200" y="762000"/>
            <a:ext cx="1066800" cy="304800"/>
          </a:xfrm>
          <a:prstGeom prst="rect">
            <a:avLst/>
          </a:prstGeom>
          <a:noFill/>
          <a:ln w="9525">
            <a:noFill/>
            <a:miter lim="800000"/>
            <a:headEnd/>
            <a:tailEnd/>
          </a:ln>
          <a:effectLst/>
        </p:spPr>
        <p:txBody>
          <a:bodyPr wrap="none" anchor="ctr"/>
          <a:lstStyle/>
          <a:p>
            <a:endParaRPr lang="en-US"/>
          </a:p>
        </p:txBody>
      </p:sp>
      <p:sp>
        <p:nvSpPr>
          <p:cNvPr id="332822" name="Rectangle 22">
            <a:hlinkClick r:id="rId7" action="ppaction://hlinksldjump"/>
          </p:cNvPr>
          <p:cNvSpPr>
            <a:spLocks noChangeArrowheads="1"/>
          </p:cNvSpPr>
          <p:nvPr/>
        </p:nvSpPr>
        <p:spPr bwMode="auto">
          <a:xfrm>
            <a:off x="533400" y="2514600"/>
            <a:ext cx="990600" cy="228600"/>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2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28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2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7" grpId="0" autoUpdateAnimBg="0"/>
      <p:bldP spid="332811" grpId="0" autoUpdateAnimBg="0"/>
      <p:bldP spid="3328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Phase Diagrams</a:t>
            </a:r>
          </a:p>
        </p:txBody>
      </p:sp>
      <p:sp>
        <p:nvSpPr>
          <p:cNvPr id="79880" name="Rectangle 8"/>
          <p:cNvSpPr>
            <a:spLocks noGrp="1" noChangeArrowheads="1"/>
          </p:cNvSpPr>
          <p:nvPr>
            <p:ph type="body" sz="half" idx="1"/>
          </p:nvPr>
        </p:nvSpPr>
        <p:spPr>
          <a:xfrm>
            <a:off x="685800" y="1447800"/>
            <a:ext cx="7772400" cy="1981200"/>
          </a:xfrm>
        </p:spPr>
        <p:txBody>
          <a:bodyPr/>
          <a:lstStyle/>
          <a:p>
            <a:pPr>
              <a:buFontTx/>
              <a:buNone/>
            </a:pPr>
            <a:r>
              <a:rPr lang="en-US" sz="2800"/>
              <a:t>	Phase diagrams display the state of a substance at various pressures and temperatures and the places where equilibria exist between phases.</a:t>
            </a:r>
          </a:p>
        </p:txBody>
      </p:sp>
      <p:pic>
        <p:nvPicPr>
          <p:cNvPr id="79882" name="Picture 10"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81000" y="50800"/>
            <a:ext cx="8229600" cy="1228725"/>
            <a:chOff x="240" y="32"/>
            <a:chExt cx="5184" cy="774"/>
          </a:xfrm>
        </p:grpSpPr>
        <p:sp>
          <p:nvSpPr>
            <p:cNvPr id="334850" name="Text Box 2"/>
            <p:cNvSpPr txBox="1">
              <a:spLocks noChangeArrowheads="1"/>
            </p:cNvSpPr>
            <p:nvPr/>
          </p:nvSpPr>
          <p:spPr bwMode="auto">
            <a:xfrm>
              <a:off x="240" y="32"/>
              <a:ext cx="5136" cy="352"/>
            </a:xfrm>
            <a:prstGeom prst="rect">
              <a:avLst/>
            </a:prstGeom>
            <a:noFill/>
            <a:ln w="9525">
              <a:noFill/>
              <a:miter lim="800000"/>
              <a:headEnd/>
              <a:tailEnd/>
            </a:ln>
            <a:effectLst/>
          </p:spPr>
          <p:txBody>
            <a:bodyPr>
              <a:spAutoFit/>
            </a:bodyPr>
            <a:lstStyle/>
            <a:p>
              <a:pPr>
                <a:spcBef>
                  <a:spcPct val="50000"/>
                </a:spcBef>
              </a:pPr>
              <a:r>
                <a:rPr lang="en-US" sz="1800" b="1">
                  <a:solidFill>
                    <a:srgbClr val="650016"/>
                  </a:solidFill>
                  <a:latin typeface="Arial" charset="0"/>
                </a:rPr>
                <a:t>SAMPLE EXERCISE 11.8</a:t>
              </a:r>
              <a:r>
                <a:rPr lang="en-US" sz="1400" b="1">
                  <a:latin typeface="Arial" charset="0"/>
                </a:rPr>
                <a:t> Using the Contents and Dimensions of a </a:t>
              </a:r>
            </a:p>
            <a:p>
              <a:pPr>
                <a:lnSpc>
                  <a:spcPct val="40000"/>
                </a:lnSpc>
                <a:spcBef>
                  <a:spcPct val="50000"/>
                </a:spcBef>
              </a:pPr>
              <a:r>
                <a:rPr lang="en-US" sz="1400" b="1">
                  <a:latin typeface="Arial" charset="0"/>
                </a:rPr>
                <a:t>                                                        Unit Cell to Calculate Density</a:t>
              </a:r>
            </a:p>
          </p:txBody>
        </p:sp>
        <p:sp>
          <p:nvSpPr>
            <p:cNvPr id="334853" name="Rectangle 5"/>
            <p:cNvSpPr>
              <a:spLocks noChangeArrowheads="1"/>
            </p:cNvSpPr>
            <p:nvPr/>
          </p:nvSpPr>
          <p:spPr bwMode="auto">
            <a:xfrm>
              <a:off x="288" y="480"/>
              <a:ext cx="5136" cy="326"/>
            </a:xfrm>
            <a:prstGeom prst="rect">
              <a:avLst/>
            </a:prstGeom>
            <a:noFill/>
            <a:ln w="9525">
              <a:noFill/>
              <a:miter lim="800000"/>
              <a:headEnd/>
              <a:tailEnd/>
            </a:ln>
            <a:effectLst/>
          </p:spPr>
          <p:txBody>
            <a:bodyPr>
              <a:spAutoFit/>
            </a:bodyPr>
            <a:lstStyle/>
            <a:p>
              <a:r>
                <a:rPr lang="en-US" sz="1400"/>
                <a:t>The geometric arrangement of ions in crystals of LiF is the same as that in NaCl. The unit cell of LiF is 4.02 Å on an edge. Calculate the density of LiF.</a:t>
              </a:r>
            </a:p>
          </p:txBody>
        </p:sp>
      </p:grpSp>
      <p:sp>
        <p:nvSpPr>
          <p:cNvPr id="334854" name="Rectangle 6"/>
          <p:cNvSpPr>
            <a:spLocks noChangeArrowheads="1"/>
          </p:cNvSpPr>
          <p:nvPr/>
        </p:nvSpPr>
        <p:spPr bwMode="auto">
          <a:xfrm>
            <a:off x="457200" y="1477963"/>
            <a:ext cx="8153400" cy="2133600"/>
          </a:xfrm>
          <a:prstGeom prst="rect">
            <a:avLst/>
          </a:prstGeom>
          <a:noFill/>
          <a:ln w="9525">
            <a:noFill/>
            <a:miter lim="800000"/>
            <a:headEnd/>
            <a:tailEnd/>
          </a:ln>
          <a:effectLst/>
        </p:spPr>
        <p:txBody>
          <a:bodyPr>
            <a:spAutoFit/>
          </a:bodyPr>
          <a:lstStyle/>
          <a:p>
            <a:r>
              <a:rPr lang="en-US" b="1">
                <a:solidFill>
                  <a:srgbClr val="650016"/>
                </a:solidFill>
                <a:latin typeface="Arial" charset="0"/>
              </a:rPr>
              <a:t>Solution</a:t>
            </a:r>
          </a:p>
          <a:p>
            <a:r>
              <a:rPr lang="en-US" b="1">
                <a:solidFill>
                  <a:srgbClr val="485EAB"/>
                </a:solidFill>
                <a:latin typeface="Arial" charset="0"/>
              </a:rPr>
              <a:t>Analyze:</a:t>
            </a:r>
            <a:r>
              <a:rPr lang="en-US" sz="1400"/>
              <a:t> We are asked to calculate the density of LiF from the size of the unit cell.</a:t>
            </a:r>
          </a:p>
          <a:p>
            <a:r>
              <a:rPr lang="en-US" b="1">
                <a:solidFill>
                  <a:srgbClr val="485EAB"/>
                </a:solidFill>
                <a:latin typeface="Arial" charset="0"/>
              </a:rPr>
              <a:t>Plan:</a:t>
            </a:r>
            <a:r>
              <a:rPr lang="en-US" sz="1400"/>
              <a:t> We need to determine the number of formula units of LiF within the unit cell. From that, we can calculate the total mass within the unit cell. Because we know the mass and can calculate the volume of the unit cell, we can then calculate density.</a:t>
            </a:r>
          </a:p>
          <a:p>
            <a:r>
              <a:rPr lang="en-US" b="1">
                <a:solidFill>
                  <a:srgbClr val="485EAB"/>
                </a:solidFill>
                <a:latin typeface="Arial" charset="0"/>
              </a:rPr>
              <a:t>Solve:</a:t>
            </a:r>
            <a:r>
              <a:rPr lang="en-US" sz="1400"/>
              <a:t> The arrangement of ions in LiF is the same as that in NaCl (Sample Exercise 11.7), so a unit cell of LiF contains</a:t>
            </a:r>
          </a:p>
          <a:p>
            <a:endParaRPr lang="en-US" sz="1400"/>
          </a:p>
          <a:p>
            <a:pPr algn="ctr"/>
            <a:r>
              <a:rPr lang="en-US" sz="1400"/>
              <a:t>4 Li</a:t>
            </a:r>
            <a:r>
              <a:rPr lang="en-US" sz="1400" baseline="30000"/>
              <a:t>+</a:t>
            </a:r>
            <a:r>
              <a:rPr lang="en-US" sz="1400"/>
              <a:t> ions and 4 F</a:t>
            </a:r>
            <a:r>
              <a:rPr lang="en-US" sz="1400" baseline="30000"/>
              <a:t>–</a:t>
            </a:r>
            <a:r>
              <a:rPr lang="en-US" sz="1400"/>
              <a:t> ions.</a:t>
            </a:r>
          </a:p>
        </p:txBody>
      </p:sp>
      <p:sp>
        <p:nvSpPr>
          <p:cNvPr id="334855" name="Rectangle 7"/>
          <p:cNvSpPr>
            <a:spLocks noChangeArrowheads="1"/>
          </p:cNvSpPr>
          <p:nvPr/>
        </p:nvSpPr>
        <p:spPr bwMode="auto">
          <a:xfrm>
            <a:off x="457200" y="3810000"/>
            <a:ext cx="8153400" cy="942975"/>
          </a:xfrm>
          <a:prstGeom prst="rect">
            <a:avLst/>
          </a:prstGeom>
          <a:noFill/>
          <a:ln w="9525">
            <a:noFill/>
            <a:miter lim="800000"/>
            <a:headEnd/>
            <a:tailEnd/>
          </a:ln>
          <a:effectLst/>
        </p:spPr>
        <p:txBody>
          <a:bodyPr>
            <a:spAutoFit/>
          </a:bodyPr>
          <a:lstStyle/>
          <a:p>
            <a:r>
              <a:rPr lang="en-US" sz="1400"/>
              <a:t>Density measures mass per unit volume. Thus, we can calculate the density of LiF from the mass contained in a unit cell and the volume of the unit cell. The mass contained in one unit cell is</a:t>
            </a:r>
          </a:p>
          <a:p>
            <a:endParaRPr lang="en-US" sz="1400"/>
          </a:p>
          <a:p>
            <a:pPr algn="ctr"/>
            <a:r>
              <a:rPr lang="en-US" sz="1400"/>
              <a:t>4(6.94 amu) + 4(19.0 amu) = 103.8 amu</a:t>
            </a:r>
          </a:p>
        </p:txBody>
      </p:sp>
      <p:grpSp>
        <p:nvGrpSpPr>
          <p:cNvPr id="3" name="Group 10"/>
          <p:cNvGrpSpPr>
            <a:grpSpLocks/>
          </p:cNvGrpSpPr>
          <p:nvPr/>
        </p:nvGrpSpPr>
        <p:grpSpPr bwMode="auto">
          <a:xfrm>
            <a:off x="457200" y="4953000"/>
            <a:ext cx="8153400" cy="1143000"/>
            <a:chOff x="288" y="2784"/>
            <a:chExt cx="5136" cy="720"/>
          </a:xfrm>
        </p:grpSpPr>
        <p:sp>
          <p:nvSpPr>
            <p:cNvPr id="334856" name="Rectangle 8"/>
            <p:cNvSpPr>
              <a:spLocks noChangeArrowheads="1"/>
            </p:cNvSpPr>
            <p:nvPr/>
          </p:nvSpPr>
          <p:spPr bwMode="auto">
            <a:xfrm>
              <a:off x="288" y="2784"/>
              <a:ext cx="5136" cy="326"/>
            </a:xfrm>
            <a:prstGeom prst="rect">
              <a:avLst/>
            </a:prstGeom>
            <a:noFill/>
            <a:ln w="9525">
              <a:noFill/>
              <a:miter lim="800000"/>
              <a:headEnd/>
              <a:tailEnd/>
            </a:ln>
            <a:effectLst/>
          </p:spPr>
          <p:txBody>
            <a:bodyPr>
              <a:spAutoFit/>
            </a:bodyPr>
            <a:lstStyle/>
            <a:p>
              <a:pPr>
                <a:tabLst>
                  <a:tab pos="571500" algn="l"/>
                </a:tabLst>
              </a:pPr>
              <a:r>
                <a:rPr lang="en-US" sz="1400"/>
                <a:t>	The volume of a cube of length </a:t>
              </a:r>
              <a:r>
                <a:rPr lang="en-US" sz="1400" i="1"/>
                <a:t>a</a:t>
              </a:r>
              <a:r>
                <a:rPr lang="en-US" sz="1400"/>
                <a:t> on an edge is </a:t>
              </a:r>
              <a:r>
                <a:rPr lang="en-US" sz="1400" i="1"/>
                <a:t>a</a:t>
              </a:r>
              <a:r>
                <a:rPr lang="en-US" sz="1400" baseline="30000"/>
                <a:t>3</a:t>
              </a:r>
              <a:r>
                <a:rPr lang="en-US" sz="1400"/>
                <a:t>, so the volume of the unit cell is (4.02 Å)</a:t>
              </a:r>
              <a:r>
                <a:rPr lang="en-US" sz="1400" baseline="30000"/>
                <a:t>3</a:t>
              </a:r>
              <a:r>
                <a:rPr lang="en-US" sz="1400"/>
                <a:t>.  We can now calculate the density, converting to the common units of g/cm</a:t>
              </a:r>
              <a:r>
                <a:rPr lang="en-US" sz="1400" baseline="30000"/>
                <a:t>3</a:t>
              </a:r>
              <a:r>
                <a:rPr lang="en-US" sz="1400"/>
                <a:t>. </a:t>
              </a:r>
            </a:p>
          </p:txBody>
        </p:sp>
        <p:pic>
          <p:nvPicPr>
            <p:cNvPr id="334857" name="Picture 9"/>
            <p:cNvPicPr>
              <a:picLocks noChangeAspect="1" noChangeArrowheads="1"/>
            </p:cNvPicPr>
            <p:nvPr/>
          </p:nvPicPr>
          <p:blipFill>
            <a:blip r:embed="rId3" cstate="print"/>
            <a:srcRect/>
            <a:stretch>
              <a:fillRect/>
            </a:stretch>
          </p:blipFill>
          <p:spPr bwMode="auto">
            <a:xfrm>
              <a:off x="1163" y="3164"/>
              <a:ext cx="3433" cy="3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4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48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4" grpId="0" autoUpdateAnimBg="0"/>
      <p:bldP spid="3348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n-US"/>
              <a:t>Types of Bonding in Crystalline Solids</a:t>
            </a:r>
          </a:p>
        </p:txBody>
      </p:sp>
      <p:pic>
        <p:nvPicPr>
          <p:cNvPr id="116742" name="Picture 6" descr="11_T07"/>
          <p:cNvPicPr>
            <a:picLocks noGrp="1" noChangeAspect="1" noChangeArrowheads="1"/>
          </p:cNvPicPr>
          <p:nvPr>
            <p:ph idx="1"/>
          </p:nvPr>
        </p:nvPicPr>
        <p:blipFill>
          <a:blip r:embed="rId3" cstate="print"/>
          <a:srcRect t="7526" b="5553"/>
          <a:stretch>
            <a:fillRect/>
          </a:stretch>
        </p:blipFill>
        <p:spPr>
          <a:xfrm>
            <a:off x="685800" y="1828800"/>
            <a:ext cx="7772400" cy="34290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Phase Diagrams</a:t>
            </a:r>
          </a:p>
        </p:txBody>
      </p:sp>
      <p:sp>
        <p:nvSpPr>
          <p:cNvPr id="134147" name="Rectangle 3"/>
          <p:cNvSpPr>
            <a:spLocks noGrp="1" noChangeArrowheads="1"/>
          </p:cNvSpPr>
          <p:nvPr>
            <p:ph type="body" sz="half" idx="1"/>
          </p:nvPr>
        </p:nvSpPr>
        <p:spPr>
          <a:xfrm>
            <a:off x="685800" y="1447800"/>
            <a:ext cx="7772400" cy="1981200"/>
          </a:xfrm>
        </p:spPr>
        <p:txBody>
          <a:bodyPr/>
          <a:lstStyle/>
          <a:p>
            <a:r>
              <a:rPr lang="en-US" sz="2800"/>
              <a:t>The </a:t>
            </a:r>
            <a:r>
              <a:rPr lang="en-US" sz="2800" i="1"/>
              <a:t>AB</a:t>
            </a:r>
            <a:r>
              <a:rPr lang="en-US" sz="2800"/>
              <a:t> line is the liquid-vapor interface.</a:t>
            </a:r>
          </a:p>
          <a:p>
            <a:r>
              <a:rPr lang="en-US" sz="2800"/>
              <a:t>It starts at the triple point (</a:t>
            </a:r>
            <a:r>
              <a:rPr lang="en-US" sz="2800" i="1"/>
              <a:t>A</a:t>
            </a:r>
            <a:r>
              <a:rPr lang="en-US" sz="2800"/>
              <a:t>), the point at which all three states are in equilibrium.</a:t>
            </a:r>
          </a:p>
        </p:txBody>
      </p:sp>
      <p:pic>
        <p:nvPicPr>
          <p:cNvPr id="134148" name="Picture 4"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
        <p:nvSpPr>
          <p:cNvPr id="134149" name="Oval 5"/>
          <p:cNvSpPr>
            <a:spLocks noChangeArrowheads="1"/>
          </p:cNvSpPr>
          <p:nvPr/>
        </p:nvSpPr>
        <p:spPr bwMode="auto">
          <a:xfrm rot="-2354091">
            <a:off x="3352800" y="4114800"/>
            <a:ext cx="2798763" cy="1069975"/>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34147">
                                            <p:txEl>
                                              <p:pRg st="1" end="1"/>
                                            </p:txEl>
                                          </p:spTgt>
                                        </p:tgtEl>
                                        <p:attrNameLst>
                                          <p:attrName>style.visibility</p:attrName>
                                        </p:attrNameLst>
                                      </p:cBhvr>
                                      <p:to>
                                        <p:strVal val="visible"/>
                                      </p:to>
                                    </p:set>
                                    <p:animEffect transition="in" filter="fade">
                                      <p:cBhvr>
                                        <p:cTn id="7" dur="20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Phase Diagrams</a:t>
            </a:r>
          </a:p>
        </p:txBody>
      </p:sp>
      <p:sp>
        <p:nvSpPr>
          <p:cNvPr id="136195" name="Rectangle 3"/>
          <p:cNvSpPr>
            <a:spLocks noGrp="1" noChangeArrowheads="1"/>
          </p:cNvSpPr>
          <p:nvPr>
            <p:ph type="body" sz="half" idx="1"/>
          </p:nvPr>
        </p:nvSpPr>
        <p:spPr>
          <a:xfrm>
            <a:off x="685800" y="1447800"/>
            <a:ext cx="7772400" cy="1981200"/>
          </a:xfrm>
        </p:spPr>
        <p:txBody>
          <a:bodyPr/>
          <a:lstStyle/>
          <a:p>
            <a:pPr eaLnBrk="0" hangingPunct="0">
              <a:spcBef>
                <a:spcPct val="0"/>
              </a:spcBef>
              <a:buFontTx/>
              <a:buNone/>
            </a:pPr>
            <a:r>
              <a:rPr lang="en-US" sz="2800"/>
              <a:t>	It ends at the critical point (</a:t>
            </a:r>
            <a:r>
              <a:rPr lang="en-US" sz="2800" i="1"/>
              <a:t>B</a:t>
            </a:r>
            <a:r>
              <a:rPr lang="en-US" sz="2800"/>
              <a:t>); above this  critical temperature and critical pressure the liquid and vapor are indistinguishable from each other.</a:t>
            </a:r>
          </a:p>
        </p:txBody>
      </p:sp>
      <p:pic>
        <p:nvPicPr>
          <p:cNvPr id="136196" name="Picture 4"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
        <p:nvSpPr>
          <p:cNvPr id="136197" name="Oval 5"/>
          <p:cNvSpPr>
            <a:spLocks noChangeArrowheads="1"/>
          </p:cNvSpPr>
          <p:nvPr/>
        </p:nvSpPr>
        <p:spPr bwMode="auto">
          <a:xfrm rot="-2354091">
            <a:off x="3352800" y="4114800"/>
            <a:ext cx="2798763" cy="1069975"/>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Phase Diagrams</a:t>
            </a:r>
          </a:p>
        </p:txBody>
      </p:sp>
      <p:sp>
        <p:nvSpPr>
          <p:cNvPr id="138243" name="Rectangle 3"/>
          <p:cNvSpPr>
            <a:spLocks noGrp="1" noChangeArrowheads="1"/>
          </p:cNvSpPr>
          <p:nvPr>
            <p:ph type="body" sz="half" idx="1"/>
          </p:nvPr>
        </p:nvSpPr>
        <p:spPr>
          <a:xfrm>
            <a:off x="685800" y="1447800"/>
            <a:ext cx="7772400" cy="1981200"/>
          </a:xfrm>
        </p:spPr>
        <p:txBody>
          <a:bodyPr/>
          <a:lstStyle/>
          <a:p>
            <a:pPr eaLnBrk="0" hangingPunct="0">
              <a:spcBef>
                <a:spcPct val="0"/>
              </a:spcBef>
              <a:buFontTx/>
              <a:buNone/>
            </a:pPr>
            <a:r>
              <a:rPr lang="en-US" sz="2800"/>
              <a:t>	Each point along this line is the boiling point of the substance at that pressure.</a:t>
            </a:r>
          </a:p>
        </p:txBody>
      </p:sp>
      <p:pic>
        <p:nvPicPr>
          <p:cNvPr id="138244" name="Picture 4"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
        <p:nvSpPr>
          <p:cNvPr id="138245" name="Oval 5"/>
          <p:cNvSpPr>
            <a:spLocks noChangeArrowheads="1"/>
          </p:cNvSpPr>
          <p:nvPr/>
        </p:nvSpPr>
        <p:spPr bwMode="auto">
          <a:xfrm rot="-2354091">
            <a:off x="3352800" y="4114800"/>
            <a:ext cx="2798763" cy="1069975"/>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Phase Diagrams</a:t>
            </a:r>
          </a:p>
        </p:txBody>
      </p:sp>
      <p:sp>
        <p:nvSpPr>
          <p:cNvPr id="140291" name="Rectangle 3"/>
          <p:cNvSpPr>
            <a:spLocks noGrp="1" noChangeArrowheads="1"/>
          </p:cNvSpPr>
          <p:nvPr>
            <p:ph type="body" sz="half" idx="1"/>
          </p:nvPr>
        </p:nvSpPr>
        <p:spPr>
          <a:xfrm>
            <a:off x="685800" y="1295400"/>
            <a:ext cx="7772400" cy="1981200"/>
          </a:xfrm>
        </p:spPr>
        <p:txBody>
          <a:bodyPr/>
          <a:lstStyle/>
          <a:p>
            <a:r>
              <a:rPr lang="en-US" sz="2800"/>
              <a:t>The </a:t>
            </a:r>
            <a:r>
              <a:rPr lang="en-US" sz="2800" i="1"/>
              <a:t>AD</a:t>
            </a:r>
            <a:r>
              <a:rPr lang="en-US" sz="2800"/>
              <a:t> line is the interface between liquid and solid.</a:t>
            </a:r>
          </a:p>
          <a:p>
            <a:r>
              <a:rPr lang="en-US" sz="2800"/>
              <a:t>The melting point at each pressure can be found along this line.</a:t>
            </a:r>
          </a:p>
        </p:txBody>
      </p:sp>
      <p:pic>
        <p:nvPicPr>
          <p:cNvPr id="140292" name="Picture 4"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
        <p:nvSpPr>
          <p:cNvPr id="140294" name="Oval 6"/>
          <p:cNvSpPr>
            <a:spLocks noChangeArrowheads="1"/>
          </p:cNvSpPr>
          <p:nvPr/>
        </p:nvSpPr>
        <p:spPr bwMode="auto">
          <a:xfrm rot="1018748">
            <a:off x="3657600" y="3530600"/>
            <a:ext cx="838200" cy="2057400"/>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fade">
                                      <p:cBhvr>
                                        <p:cTn id="7" dur="2000"/>
                                        <p:tgtEl>
                                          <p:spTgt spid="140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Phase Diagrams</a:t>
            </a:r>
          </a:p>
        </p:txBody>
      </p:sp>
      <p:sp>
        <p:nvSpPr>
          <p:cNvPr id="142339" name="Rectangle 3"/>
          <p:cNvSpPr>
            <a:spLocks noGrp="1" noChangeArrowheads="1"/>
          </p:cNvSpPr>
          <p:nvPr>
            <p:ph type="body" sz="half" idx="1"/>
          </p:nvPr>
        </p:nvSpPr>
        <p:spPr>
          <a:xfrm>
            <a:off x="685800" y="1295400"/>
            <a:ext cx="7772400" cy="2133600"/>
          </a:xfrm>
        </p:spPr>
        <p:txBody>
          <a:bodyPr/>
          <a:lstStyle/>
          <a:p>
            <a:pPr>
              <a:lnSpc>
                <a:spcPct val="90000"/>
              </a:lnSpc>
            </a:pPr>
            <a:r>
              <a:rPr lang="en-US" sz="2800"/>
              <a:t>Below </a:t>
            </a:r>
            <a:r>
              <a:rPr lang="en-US" sz="2800" i="1"/>
              <a:t>A</a:t>
            </a:r>
            <a:r>
              <a:rPr lang="en-US" sz="2800"/>
              <a:t> the substance cannot exist in the liquid state.</a:t>
            </a:r>
          </a:p>
          <a:p>
            <a:pPr>
              <a:lnSpc>
                <a:spcPct val="90000"/>
              </a:lnSpc>
            </a:pPr>
            <a:r>
              <a:rPr lang="en-US" sz="2800"/>
              <a:t>Along the </a:t>
            </a:r>
            <a:r>
              <a:rPr lang="en-US" sz="2800" i="1"/>
              <a:t>AC</a:t>
            </a:r>
            <a:r>
              <a:rPr lang="en-US" sz="2800"/>
              <a:t> line the solid and gas phases are in equilibrium; the sublimation point at each pressure is along this line.</a:t>
            </a:r>
          </a:p>
        </p:txBody>
      </p:sp>
      <p:pic>
        <p:nvPicPr>
          <p:cNvPr id="142340" name="Picture 4" descr="11_26"/>
          <p:cNvPicPr>
            <a:picLocks noGrp="1" noChangeAspect="1" noChangeArrowheads="1"/>
          </p:cNvPicPr>
          <p:nvPr>
            <p:ph sz="half" idx="2"/>
          </p:nvPr>
        </p:nvPicPr>
        <p:blipFill>
          <a:blip r:embed="rId3" cstate="print"/>
          <a:srcRect b="5446"/>
          <a:stretch>
            <a:fillRect/>
          </a:stretch>
        </p:blipFill>
        <p:spPr>
          <a:xfrm>
            <a:off x="1728788" y="3657600"/>
            <a:ext cx="5686425" cy="2590800"/>
          </a:xfrm>
        </p:spPr>
      </p:pic>
      <p:sp>
        <p:nvSpPr>
          <p:cNvPr id="142342" name="Oval 6"/>
          <p:cNvSpPr>
            <a:spLocks noChangeArrowheads="1"/>
          </p:cNvSpPr>
          <p:nvPr/>
        </p:nvSpPr>
        <p:spPr bwMode="auto">
          <a:xfrm rot="-2635042">
            <a:off x="3124200" y="5410200"/>
            <a:ext cx="990600" cy="533400"/>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fade">
                                      <p:cBhvr>
                                        <p:cTn id="7" dur="2000"/>
                                        <p:tgtEl>
                                          <p:spTgt spid="142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Phase Diagram of Water</a:t>
            </a:r>
          </a:p>
        </p:txBody>
      </p:sp>
      <p:pic>
        <p:nvPicPr>
          <p:cNvPr id="87048" name="Picture 8" descr="11_27"/>
          <p:cNvPicPr>
            <a:picLocks noGrp="1" noChangeAspect="1" noChangeArrowheads="1"/>
          </p:cNvPicPr>
          <p:nvPr>
            <p:ph sz="half" idx="1"/>
          </p:nvPr>
        </p:nvPicPr>
        <p:blipFill>
          <a:blip r:embed="rId3" cstate="print"/>
          <a:srcRect r="50563" b="13004"/>
          <a:stretch>
            <a:fillRect/>
          </a:stretch>
        </p:blipFill>
        <p:spPr>
          <a:xfrm>
            <a:off x="304800" y="2133600"/>
            <a:ext cx="3276600" cy="3186113"/>
          </a:xfrm>
        </p:spPr>
      </p:pic>
      <p:sp>
        <p:nvSpPr>
          <p:cNvPr id="87044" name="Rectangle 4"/>
          <p:cNvSpPr>
            <a:spLocks noGrp="1" noChangeArrowheads="1"/>
          </p:cNvSpPr>
          <p:nvPr>
            <p:ph type="body" sz="half" idx="2"/>
          </p:nvPr>
        </p:nvSpPr>
        <p:spPr>
          <a:xfrm>
            <a:off x="3886200" y="1981200"/>
            <a:ext cx="4572000" cy="4114800"/>
          </a:xfrm>
        </p:spPr>
        <p:txBody>
          <a:bodyPr/>
          <a:lstStyle/>
          <a:p>
            <a:r>
              <a:rPr lang="en-US" sz="2800"/>
              <a:t>Note the high critical temperature and critical pressure:</a:t>
            </a:r>
          </a:p>
          <a:p>
            <a:pPr lvl="1"/>
            <a:r>
              <a:rPr lang="en-US" sz="2400"/>
              <a:t>These are due to the strong van der Waals forces between water molecules.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7044">
                                            <p:txEl>
                                              <p:pRg st="1" end="1"/>
                                            </p:txEl>
                                          </p:spTgt>
                                        </p:tgtEl>
                                        <p:attrNameLst>
                                          <p:attrName>style.visibility</p:attrName>
                                        </p:attrNameLst>
                                      </p:cBhvr>
                                      <p:to>
                                        <p:strVal val="visible"/>
                                      </p:to>
                                    </p:set>
                                    <p:animEffect transition="in" filter="fade">
                                      <p:cBhvr>
                                        <p:cTn id="7" dur="2000"/>
                                        <p:tgtEl>
                                          <p:spTgt spid="870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Phase Diagram of Water</a:t>
            </a:r>
          </a:p>
        </p:txBody>
      </p:sp>
      <p:pic>
        <p:nvPicPr>
          <p:cNvPr id="128004" name="Picture 4" descr="11_27"/>
          <p:cNvPicPr>
            <a:picLocks noGrp="1" noChangeAspect="1" noChangeArrowheads="1"/>
          </p:cNvPicPr>
          <p:nvPr>
            <p:ph sz="half" idx="1"/>
          </p:nvPr>
        </p:nvPicPr>
        <p:blipFill>
          <a:blip r:embed="rId3" cstate="print"/>
          <a:srcRect r="50563" b="13004"/>
          <a:stretch>
            <a:fillRect/>
          </a:stretch>
        </p:blipFill>
        <p:spPr>
          <a:xfrm>
            <a:off x="304800" y="2133600"/>
            <a:ext cx="3276600" cy="3186113"/>
          </a:xfrm>
        </p:spPr>
      </p:pic>
      <p:sp>
        <p:nvSpPr>
          <p:cNvPr id="128003" name="Rectangle 3"/>
          <p:cNvSpPr>
            <a:spLocks noGrp="1" noChangeArrowheads="1"/>
          </p:cNvSpPr>
          <p:nvPr>
            <p:ph type="body" sz="half" idx="2"/>
          </p:nvPr>
        </p:nvSpPr>
        <p:spPr>
          <a:xfrm>
            <a:off x="3886200" y="1981200"/>
            <a:ext cx="4572000" cy="4114800"/>
          </a:xfrm>
        </p:spPr>
        <p:txBody>
          <a:bodyPr/>
          <a:lstStyle/>
          <a:p>
            <a:r>
              <a:rPr lang="en-US" sz="2800"/>
              <a:t>The slope of the solid</a:t>
            </a:r>
            <a:r>
              <a:rPr lang="en-US" sz="2800">
                <a:cs typeface="Arial" charset="0"/>
              </a:rPr>
              <a:t>–</a:t>
            </a:r>
            <a:r>
              <a:rPr lang="en-US" sz="2800"/>
              <a:t>liquid line is negative.</a:t>
            </a:r>
          </a:p>
          <a:p>
            <a:pPr lvl="1"/>
            <a:r>
              <a:rPr lang="en-US" sz="2400"/>
              <a:t>This means that as the pressure is increased at a temperature just below the melting point, water goes from a solid to a liquid.</a:t>
            </a:r>
          </a:p>
          <a:p>
            <a:pPr lvl="1">
              <a:buFont typeface="Arial" charset="0"/>
              <a:buChar char="□"/>
            </a:pPr>
            <a:endParaRPr lang="en-US" sz="2400">
              <a:solidFill>
                <a:schemeClr val="accent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fade">
                                      <p:cBhvr>
                                        <p:cTn id="7" dur="2000"/>
                                        <p:tgtEl>
                                          <p:spTgt spid="128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TotalTime>
  <Words>634</Words>
  <Application>Microsoft Office PowerPoint</Application>
  <PresentationFormat>On-screen Show (4:3)</PresentationFormat>
  <Paragraphs>100</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Symbol</vt:lpstr>
      <vt:lpstr>Wingdings</vt:lpstr>
      <vt:lpstr>Office Theme</vt:lpstr>
      <vt:lpstr>Sections 11.6-11.8</vt:lpstr>
      <vt:lpstr>Phase Diagrams</vt:lpstr>
      <vt:lpstr>Phase Diagrams</vt:lpstr>
      <vt:lpstr>Phase Diagrams</vt:lpstr>
      <vt:lpstr>Phase Diagrams</vt:lpstr>
      <vt:lpstr>Phase Diagrams</vt:lpstr>
      <vt:lpstr>Phase Diagrams</vt:lpstr>
      <vt:lpstr>Phase Diagram of Water</vt:lpstr>
      <vt:lpstr>Phase Diagram of Water</vt:lpstr>
      <vt:lpstr>Phase Diagram of Carbon Dioxide</vt:lpstr>
      <vt:lpstr>Solids</vt:lpstr>
      <vt:lpstr>Solids</vt:lpstr>
      <vt:lpstr>PowerPoint Presentation</vt:lpstr>
      <vt:lpstr>Attractions in Ionic Crystals</vt:lpstr>
      <vt:lpstr>Crystalline Solids</vt:lpstr>
      <vt:lpstr>Crystalline Solids</vt:lpstr>
      <vt:lpstr>Crystalline Solids</vt:lpstr>
      <vt:lpstr>Ionic Solids</vt:lpstr>
      <vt:lpstr>PowerPoint Presentation</vt:lpstr>
      <vt:lpstr>PowerPoint Presentation</vt:lpstr>
      <vt:lpstr>Types of Bonding in Crystalline Solids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Sections 11.6-11.8</dc:title>
  <dc:creator>kboyle</dc:creator>
  <cp:lastModifiedBy>Kristin Boyle</cp:lastModifiedBy>
  <cp:revision>36</cp:revision>
  <dcterms:created xsi:type="dcterms:W3CDTF">2016-12-15T18:25:16Z</dcterms:created>
  <dcterms:modified xsi:type="dcterms:W3CDTF">2017-10-16T17:53:40Z</dcterms:modified>
</cp:coreProperties>
</file>